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3" r:id="rId5"/>
    <p:sldId id="334" r:id="rId6"/>
    <p:sldId id="304" r:id="rId7"/>
    <p:sldId id="305" r:id="rId8"/>
    <p:sldId id="306" r:id="rId9"/>
    <p:sldId id="279" r:id="rId10"/>
    <p:sldId id="307" r:id="rId11"/>
    <p:sldId id="308" r:id="rId12"/>
    <p:sldId id="309" r:id="rId13"/>
    <p:sldId id="311" r:id="rId14"/>
    <p:sldId id="342" r:id="rId15"/>
    <p:sldId id="316" r:id="rId16"/>
    <p:sldId id="313" r:id="rId17"/>
    <p:sldId id="317" r:id="rId18"/>
    <p:sldId id="326" r:id="rId19"/>
    <p:sldId id="329" r:id="rId20"/>
    <p:sldId id="332" r:id="rId21"/>
    <p:sldId id="325" r:id="rId22"/>
    <p:sldId id="333" r:id="rId23"/>
    <p:sldId id="321" r:id="rId24"/>
    <p:sldId id="296" r:id="rId25"/>
    <p:sldId id="276" r:id="rId26"/>
    <p:sldId id="280" r:id="rId27"/>
    <p:sldId id="335" r:id="rId28"/>
    <p:sldId id="336" r:id="rId29"/>
    <p:sldId id="281" r:id="rId30"/>
    <p:sldId id="294" r:id="rId31"/>
    <p:sldId id="344" r:id="rId32"/>
    <p:sldId id="297" r:id="rId33"/>
    <p:sldId id="298" r:id="rId34"/>
    <p:sldId id="300" r:id="rId35"/>
    <p:sldId id="345" r:id="rId36"/>
    <p:sldId id="302" r:id="rId37"/>
    <p:sldId id="337" r:id="rId38"/>
    <p:sldId id="339" r:id="rId39"/>
    <p:sldId id="340" r:id="rId40"/>
    <p:sldId id="271" r:id="rId41"/>
    <p:sldId id="341" r:id="rId42"/>
    <p:sldId id="283" r:id="rId43"/>
    <p:sldId id="346" r:id="rId44"/>
    <p:sldId id="347" r:id="rId45"/>
    <p:sldId id="348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8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4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8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2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2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1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8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A630-7CEC-431E-895A-88203D50CF10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AF4F-D2A6-4D46-90FE-33F7AE28C0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1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ds23.centerstart.ru/sites/ds23.centerstart.ru/files/styles/flexslider_full/public/dir/news/1618994645_23-phonoteka_org-p-fon-dlya-prezentatsii-zadachi-28.jpg?itok=kbQ8iC4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ds23.centerstart.ru/sites/ds23.centerstart.ru/files/styles/flexslider_full/public/dir/news/1618994645_23-phonoteka_org-p-fon-dlya-prezentatsii-zadachi-28.jpg?itok=kbQ8iC4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ds23.centerstart.ru/sites/ds23.centerstart.ru/files/styles/flexslider_full/public/dir/news/1618994645_23-phonoteka_org-p-fon-dlya-prezentatsii-zadachi-28.jpg?itok=kbQ8iC4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tkrytyy-bank-zadani-chitatelskoi-gramotnost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ds23.centerstart.ru/sites/ds23.centerstart.ru/files/styles/flexslider_full/public/dir/news/1618994645_23-phonoteka_org-p-fon-dlya-prezentatsii-zadachi-28.jpg?itok=kbQ8iC4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as-kvas.com/uploads/posts/2023-02/1676409589_gas-kvas-com-p-detskaya-literatura-risunok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0" y="3468343"/>
            <a:ext cx="3566615" cy="33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1818961" cy="5163783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активных методов и приемов  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 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читательской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на уроках окружающего мира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636" y="5163783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практикум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 2024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 работы с текстом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этапа: 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</a:p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0" y="1590357"/>
            <a:ext cx="5111432" cy="511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2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Облако понятий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530" y="1474470"/>
            <a:ext cx="5063489" cy="419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852160" y="1337310"/>
            <a:ext cx="5501640" cy="483965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Тема: «Формы земной поверхности» (Равнина, гора, холм, овраг, горный хребет)</a:t>
            </a:r>
          </a:p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Тема: «Тела, вещества, частицы» (Тела, вещества, частицы)</a:t>
            </a:r>
          </a:p>
          <a:p>
            <a:pPr>
              <a:lnSpc>
                <a:spcPct val="17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Тема: «Мир глазами астронома» (Астрономия, Вселенная, Солнечная система)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сопоставления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ьга\Desktop\ФГ\razvitoe_zemledel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5930"/>
            <a:ext cx="5181600" cy="45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ФГ\1L77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825624"/>
            <a:ext cx="5234939" cy="455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725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56" y="1853738"/>
            <a:ext cx="5374120" cy="43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725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719155" y="2505075"/>
            <a:ext cx="6134793" cy="3684588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Тема: «На севере Европы» (фьорды, гейзеры)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Тема: «Поверхность нашего края» (овраг, балка, терриконы)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Прочтение и анализ текста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текста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по плану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Выборочное чтение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остановками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ключевой информации из текста 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текста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69" y="1440180"/>
            <a:ext cx="3709555" cy="2633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1863090"/>
            <a:ext cx="8915400" cy="450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текста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614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Южнее зоны арктических пустынь, вдоль берегов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южных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(северных)  морей  протянулась эта зона. На тысячи километров с запада на восток – холодная безлесная равнина. Зима долгая ( 7-8 месяцев) 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(суровая, холодная ). В середине зимы два месяца длится полярная ночь. Лето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длинное и жаркое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(короткое и прохладное) Круглый год дуют ветры. Вечная мерзлота никогда не оттаивает. Мерзлота не пропускает дождевую и талую воду, поэтому там мало (много) болот и озер. В этой зоне много мхов. Замечательный обитатель - дикий северный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лось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(олень)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текста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Южнее  зоны тундр становится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холоднее (теплее)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здесь выпадает довольно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(много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осадков. Благодаря достаточному количеству осадков и тепла здесь могут расти деревья. Эта зона занимает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малую(большую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часть территории России . Почвы здесь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бедные</a:t>
            </a:r>
          </a:p>
          <a:p>
            <a:pPr marL="0" lvl="0" indent="0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богатые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поэтому растительный мир гораздо разнообразнее, чем в тундре.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1863090"/>
            <a:ext cx="8915400" cy="450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4350"/>
            <a:ext cx="10515600" cy="1360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информации из текста</a:t>
            </a:r>
            <a:r>
              <a:rPr lang="ru-RU" b="1" i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расположено на материке Евразия и имеет самую большую территорию. В нём проживает более 150 народов. У каждого народа своя культура, язык, свои обычаи, но всех их объединяет любовь к родной стране, к многообразию животного и растительного мира. Управляет государством президент. Столица государства – город Москва.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2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eti-skazki.ru/wp-content/uploads/2020/09/biografiya-ushinskij-konstantin-dmitrievi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61147"/>
            <a:ext cx="6264322" cy="46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786" y="477672"/>
            <a:ext cx="10980697" cy="33475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читать в широком смысле этого слова – значит … извлечь из мертвой буквы живой смысл. Читать – это еще ничего не значит; что читать и как понимать прочитанное – вот в чём главное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                                                </a:t>
            </a:r>
            <a:r>
              <a:rPr lang="ru-RU" sz="5400" dirty="0" smtClean="0"/>
              <a:t>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9257" y="5654029"/>
            <a:ext cx="3212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К.Д. Ушинский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04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расположено на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материке Евразия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имеет самую большую территорию. В нём проживает более 150 народов. У каждого народа своя культура, язык, свои обычаи, но всех их объединяет любовь к родной стране, к многообразию животного и растительного мира. Управляет государством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–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Москва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1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1863090"/>
            <a:ext cx="8915400" cy="450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текста</a:t>
            </a:r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тема «Петр Великий» 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22" y="2867890"/>
            <a:ext cx="8013469" cy="359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1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СОРБОНКА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8751"/>
            <a:ext cx="10515600" cy="4251960"/>
          </a:xfrm>
        </p:spPr>
        <p:txBody>
          <a:bodyPr/>
          <a:lstStyle/>
          <a:p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Сорбонка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технологических приемов. Она представляет собой карточку, где с одной стороны записывается вопрос, а с другой — ответ. Таким образом, ученик отвечает на вопрос и тут же проверяет себя. Использование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сорбонки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заучивать определения, понятия, падежи, формулы, теоремы, даты, значения.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660" y="4663441"/>
            <a:ext cx="206438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верных и неверных высказываний с опорой на текст и рисунок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информации в таблицу с применением собственных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пословицами и поговорками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 текста учебника и таблицы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cdn01.ru/files/users/images/c5/54/c554a683b0b2568c93b77f9fdf626d5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251710"/>
            <a:ext cx="9086850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410" y="1305342"/>
            <a:ext cx="91211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таблицы, выполни задания: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название самой высокой горы:____________________________________________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название самой низкой горы: ____________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Сосчитай, на сколько метров Ключевая сопка выше горы Белуха__________________________________________________________________________________________________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Подумай, что тебе бы ещё хотелось узнать о горах?  Чем ты для этого воспользуешься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?_______________________________</a:t>
            </a:r>
          </a:p>
          <a:p>
            <a:pPr lvl="1"/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верных  и неверных высказываний с опорой на текст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учебника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znakka4estva.ru/uploads/category_items/sources/bf295cf6d619d3526ecdf7151288f36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11630"/>
            <a:ext cx="10561320" cy="5040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9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+ укажи верные высказывания: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□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расположена от Солнца дальше, чем Юпитер.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Сатурн расположен от Солнца дальше, чем Юпитер.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Венера расположена ближе всех к Солнцу.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Уран находится между Сатурном и Нептуном.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□ Марс – пятая планета от Солнца.</a:t>
            </a:r>
          </a:p>
        </p:txBody>
      </p:sp>
    </p:spTree>
    <p:extLst>
      <p:ext uri="{BB962C8B-B14F-4D97-AF65-F5344CB8AC3E}">
        <p14:creationId xmlns:p14="http://schemas.microsoft.com/office/powerpoint/2010/main" val="31695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приема представляет собой аббревиатуру: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(интерактивная).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(познавательная).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— system for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 — effective(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(чтения).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(и размышления).</a:t>
            </a:r>
          </a:p>
          <a:p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3722370"/>
            <a:ext cx="42195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5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35905" y="1934387"/>
            <a:ext cx="81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146" y="300831"/>
            <a:ext cx="27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4933" y="5545672"/>
            <a:ext cx="2042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6944" y="205749"/>
            <a:ext cx="2777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3625" y="2788421"/>
            <a:ext cx="3344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1365" y="2900409"/>
            <a:ext cx="2050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8231" y="2918319"/>
            <a:ext cx="1426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1252" y="3495162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8053" y="3369210"/>
            <a:ext cx="862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3735" y="955930"/>
            <a:ext cx="1887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1897" y="3962290"/>
            <a:ext cx="208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2918" y="1002158"/>
            <a:ext cx="2296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20128" y="4788841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8143" y="4102245"/>
            <a:ext cx="1227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28234" y="3930783"/>
            <a:ext cx="263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70349" y="5900498"/>
            <a:ext cx="156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07" y="4788840"/>
            <a:ext cx="2825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69203" y="5201701"/>
            <a:ext cx="3059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19858" y="394235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37627" y="1049648"/>
            <a:ext cx="3030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социальных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22175" y="6090131"/>
            <a:ext cx="250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3897" r="31471" b="48357"/>
          <a:stretch/>
        </p:blipFill>
        <p:spPr>
          <a:xfrm>
            <a:off x="90153" y="709684"/>
            <a:ext cx="12101847" cy="55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0.00162 L -0.79739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8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0293 4.81481E-6 C 0.04232 4.81481E-6 0.0586 0.06782 0.0586 0.12314 L 0.0586 0.2465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3.54167E-6 -0.26158 C -3.54167E-6 -0.37894 0.06628 -0.52315 0.12019 -0.52315 L 0.24037 -0.5231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11393 0.25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26 0.01274 L 0.2543 -0.1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6927 -0.04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07487 -0.04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4492 -0.1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0443 -0.112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3281 0.244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4.375E-6 -0.09746 C -4.375E-6 -0.14121 0.19089 -0.19491 0.34597 -0.19491 L 0.69232 -0.194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4649 0.358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43972 -0.194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2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3463 -0.1090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18451 -0.084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7409 -0.3717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586 -0.073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00846 -0.1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21745 0.567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2435 0.49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02278 -0.129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12930"/>
              </p:ext>
            </p:extLst>
          </p:nvPr>
        </p:nvGraphicFramePr>
        <p:xfrm>
          <a:off x="994411" y="971550"/>
          <a:ext cx="10698479" cy="4969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9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3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386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6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 новое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Думал иначе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понял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Индивидуальная  практическая работа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244918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приема «</a:t>
            </a:r>
            <a:r>
              <a:rPr lang="ru-RU" sz="3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27100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Ильменский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</a:t>
            </a: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</a:p>
          <a:p>
            <a:pPr font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Узнал новое </a:t>
            </a:r>
          </a:p>
          <a:p>
            <a:pPr font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 Думал иначе </a:t>
            </a:r>
          </a:p>
          <a:p>
            <a:pPr font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Не понял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6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Скрайбинг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92" y="1645920"/>
            <a:ext cx="7103016" cy="453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0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91490"/>
            <a:ext cx="9178290" cy="612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4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«Создание викторины» или «Теста» 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изучения темы или нескольких тем дети самостоятельно, пользуясь учебными текстами, готовят вопросы для викторины, теста потом объединяются в группы и проводят соревнование. Можно предложить каждой группе выбирать лучшего – «знатока», а потом задать ему вопросы участвуют все.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9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 формирования ЧГ на заключительном этапе работы с текстом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текста(дополнить текст своими примерами)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«Плюс или минус», «Согласен/не согласен», «Да/нет»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 вопросов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»(Что? Где? Когда? Почему? )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памяток, инструкций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шпаргалок»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таблицами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1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«Преобразование (трансформация) текста в таблицу»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Природные зоны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Полезные ископаемые</a:t>
            </a:r>
          </a:p>
          <a:p>
            <a:r>
              <a:rPr lang="ru-RU" dirty="0" smtClean="0"/>
              <a:t>Свойства воды</a:t>
            </a:r>
          </a:p>
          <a:p>
            <a:r>
              <a:rPr lang="ru-RU" smtClean="0"/>
              <a:t>Свойства воздуха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983238"/>
              </p:ext>
            </p:extLst>
          </p:nvPr>
        </p:nvGraphicFramePr>
        <p:xfrm>
          <a:off x="308611" y="2310416"/>
          <a:ext cx="11247119" cy="1381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0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0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5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8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201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0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 положение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Растительный мир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Животный мир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населения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проблемы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Клоуз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-тесты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 организовал первую в России___________  лабораторию. Под его руководством построили фабрику _______ _______ . В честь Ломоносова назван университет, который находится в __________.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(ключ: Химическую, цветного стекла, Москве)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«Интеллект-карты»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vatars.mds.yandex.net/i?id=a4ee7f179d15cf091af4ba40af7953bb_l-5370538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1051560"/>
            <a:ext cx="10584180" cy="530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5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6817042"/>
              </p:ext>
            </p:extLst>
          </p:nvPr>
        </p:nvGraphicFramePr>
        <p:xfrm>
          <a:off x="838199" y="1870364"/>
          <a:ext cx="8013469" cy="4232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343">
                  <a:extLst>
                    <a:ext uri="{9D8B030D-6E8A-4147-A177-3AD203B41FA5}">
                      <a16:colId xmlns:a16="http://schemas.microsoft.com/office/drawing/2014/main" xmlns="" val="3077904075"/>
                    </a:ext>
                  </a:extLst>
                </a:gridCol>
                <a:gridCol w="2866676">
                  <a:extLst>
                    <a:ext uri="{9D8B030D-6E8A-4147-A177-3AD203B41FA5}">
                      <a16:colId xmlns:a16="http://schemas.microsoft.com/office/drawing/2014/main" xmlns="" val="3135058035"/>
                    </a:ext>
                  </a:extLst>
                </a:gridCol>
                <a:gridCol w="3157450">
                  <a:extLst>
                    <a:ext uri="{9D8B030D-6E8A-4147-A177-3AD203B41FA5}">
                      <a16:colId xmlns:a16="http://schemas.microsoft.com/office/drawing/2014/main" xmlns="" val="3011955513"/>
                    </a:ext>
                  </a:extLst>
                </a:gridCol>
              </a:tblGrid>
              <a:tr h="65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 КИМ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 формирования ЧГ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2023678767"/>
                  </a:ext>
                </a:extLst>
              </a:tr>
              <a:tr h="71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№1,2,3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 и извлекать информацию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206208725"/>
                  </a:ext>
                </a:extLst>
              </a:tr>
              <a:tr h="71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№3,4,5,8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Интегрировать и интерпретировать информацию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2272194995"/>
                  </a:ext>
                </a:extLst>
              </a:tr>
              <a:tr h="1912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№5,6, 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содержание и форму текста, использовать информацию из текста в практической задаче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0" marR="58470" marT="0" marB="0"/>
                </a:tc>
                <a:extLst>
                  <a:ext uri="{0D108BD9-81ED-4DB2-BD59-A6C34878D82A}">
                    <a16:rowId xmlns:a16="http://schemas.microsoft.com/office/drawing/2014/main" xmlns="" val="201950168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30" y="3925096"/>
            <a:ext cx="2784764" cy="2633646"/>
          </a:xfrm>
        </p:spPr>
      </p:pic>
    </p:spTree>
    <p:extLst>
      <p:ext uri="{BB962C8B-B14F-4D97-AF65-F5344CB8AC3E}">
        <p14:creationId xmlns:p14="http://schemas.microsoft.com/office/powerpoint/2010/main" val="31358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человек мог в полной мере участвовать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общества, он должен уметь находить, получать доступ, понимать 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любую информацию, использовать, оценивать тексты, размышлять о них и заниматься чтением для того, чтобы достигать своих целей, т.е. владеть читательской грамотностью.</a:t>
            </a:r>
          </a:p>
        </p:txBody>
      </p:sp>
    </p:spTree>
    <p:extLst>
      <p:ext uri="{BB962C8B-B14F-4D97-AF65-F5344CB8AC3E}">
        <p14:creationId xmlns:p14="http://schemas.microsoft.com/office/powerpoint/2010/main" val="30394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ЧГ 5-9 классы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hlinkClick r:id="rId2"/>
              </a:rPr>
              <a:t>https://</a:t>
            </a:r>
            <a:r>
              <a:rPr lang="en-US" sz="5400" dirty="0" smtClean="0">
                <a:hlinkClick r:id="rId2"/>
              </a:rPr>
              <a:t>fipi.ru/otkrytyy-bank-zadani-chitatelskoi-gramotnosti</a:t>
            </a:r>
            <a:endParaRPr lang="ru-RU" sz="5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3879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интеллект-карты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–это…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 — это способность человека понимать, использовать, оценивать тексты, размышлять о них и заниматься чтением, чтобы достигать своих целей, расширять свои знания и участвовать в социальной жизни.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компетенции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информацию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интерпретировать информацию 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информацию и форму текста , использовать информацию из текста в практической задаче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7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связано с развитием коммуникативной компетенции обучающихся, которая является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подобную работу можно организовать и на других предметах, так как содержание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предметов   направлено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способов чтения с пониманием любого текста.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организованная в этом направлении деятельность носила не случайный, а системный характер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жизни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475548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аспекты чтения (личный, общественный, учебный, деловой):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для личных целей (для себя):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личные письма (в том числе блоги, чаты, сообщения в мессенджерах), художественную литературу, биографии и др.);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для общественных целей: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официальные документы, информацию разного рода о событиях общественного значения и др.;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для практических целей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тексты-инструкции, информация о товарах, услугах; реклама; путеводители; расписание движения транспорта; афиши и т. п.;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для получения образования: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учебную, справочную литературу, научно-популярные тексты.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читательской грамотности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грамотность 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грамотность </a:t>
            </a:r>
          </a:p>
          <a:p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грамотность </a:t>
            </a: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читательской грамотности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    Находить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извлекать информацию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Интегрировать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интерпретировать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</a:t>
            </a:r>
          </a:p>
          <a:p>
            <a:pPr marL="0" lv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Оценивать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форму текста, использовать информацию из текста в практической задаче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9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1863090"/>
            <a:ext cx="8915400" cy="450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02137"/>
              </p:ext>
            </p:extLst>
          </p:nvPr>
        </p:nvGraphicFramePr>
        <p:xfrm>
          <a:off x="308609" y="228600"/>
          <a:ext cx="11532870" cy="50520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14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83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2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Находить и извлекать информацию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Интегрировать и интерпретировать информацию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Оценивать содержание и форму текста, использовать информацию из текста в практической задаче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испытывают ученики начальных классов?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в тексте конкретные сведения, представленные как в явном, так и в неявном виде;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информацию из разных частей текста, в том числе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визуальную (фотографии, рисунки) в целостное сообщение;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последовательность событий; причинно-следственные связи;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информацию из текста;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текст для доказательства своего мнения;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иносказательный смысл сообщения;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главное, определять основную мысль и тему высказывания;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информацию из текста для размышления о других ситуациях, в том числе связанных с личным опытом. 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1224</Words>
  <Application>Microsoft Office PowerPoint</Application>
  <PresentationFormat>Произвольный</PresentationFormat>
  <Paragraphs>201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Использование активных методов и приемов   обучения для    формирования читательской грамотности на уроках окружающего мира </vt:lpstr>
      <vt:lpstr>   «Уметь читать в широком смысле этого слова – значит … извлечь из мертвой буквы живой смысл. Читать – это еще ничего не значит; что читать и как понимать прочитанное – вот в чём главное».                                                       </vt:lpstr>
      <vt:lpstr>Презентация PowerPoint</vt:lpstr>
      <vt:lpstr>Читательская грамотность </vt:lpstr>
      <vt:lpstr>Виды читательской грамотности </vt:lpstr>
      <vt:lpstr>Компетенции читательской грамотности </vt:lpstr>
      <vt:lpstr>ПРАКТИЧЕСКАЯ РАБОТА </vt:lpstr>
      <vt:lpstr>Презентация PowerPoint</vt:lpstr>
      <vt:lpstr>  Какие трудности испытывают ученики начальных классов? </vt:lpstr>
      <vt:lpstr>Методические приемы работы с текстом </vt:lpstr>
      <vt:lpstr>Облако понятий </vt:lpstr>
      <vt:lpstr>Прием сопоставления </vt:lpstr>
      <vt:lpstr>Словарная работа </vt:lpstr>
      <vt:lpstr>Прочтение и анализ текста </vt:lpstr>
      <vt:lpstr>ПРАКТИЧЕСКАЯ РАБОТА </vt:lpstr>
      <vt:lpstr>Редактирование текста </vt:lpstr>
      <vt:lpstr> Редактирование текста </vt:lpstr>
      <vt:lpstr>ПРАКТИЧЕСКАЯ РАБОТА </vt:lpstr>
      <vt:lpstr> Выделение ключевой информации из текста.  </vt:lpstr>
      <vt:lpstr>Презентация PowerPoint</vt:lpstr>
      <vt:lpstr>ПРАКТИЧЕСКАЯ РАБОТА </vt:lpstr>
      <vt:lpstr>Работа с текстом </vt:lpstr>
      <vt:lpstr>СОРБОНКА  </vt:lpstr>
      <vt:lpstr>Работа с текстом </vt:lpstr>
      <vt:lpstr> Сопоставление  информации  текста учебника и таблицы </vt:lpstr>
      <vt:lpstr>Презентация PowerPoint</vt:lpstr>
      <vt:lpstr> Выбор верных  и неверных высказываний с опорой на текст и рисунок учебника </vt:lpstr>
      <vt:lpstr>Знаком + укажи верные высказывания: </vt:lpstr>
      <vt:lpstr>INSERT</vt:lpstr>
      <vt:lpstr>Презентация PowerPoint</vt:lpstr>
      <vt:lpstr> Индивидуальная  практическая работа </vt:lpstr>
      <vt:lpstr> Прием «Скрайбинг» </vt:lpstr>
      <vt:lpstr>Презентация PowerPoint</vt:lpstr>
      <vt:lpstr>Приём «Создание викторины» или «Теста»   </vt:lpstr>
      <vt:lpstr>Приемы  формирования ЧГ на заключительном этапе работы с текстом</vt:lpstr>
      <vt:lpstr>Прием «Преобразование (трансформация) текста в таблицу» </vt:lpstr>
      <vt:lpstr>Клоуз-тесты </vt:lpstr>
      <vt:lpstr> Прием «Интеллект-карты» </vt:lpstr>
      <vt:lpstr>Рефлексия </vt:lpstr>
      <vt:lpstr>Открытый банк заданий для оценки ЧГ 5-9 классы </vt:lpstr>
      <vt:lpstr> Подведение итогов </vt:lpstr>
      <vt:lpstr>Читательская грамотность –это… </vt:lpstr>
      <vt:lpstr>Читательские компетенции</vt:lpstr>
      <vt:lpstr>Межпредметные связи </vt:lpstr>
      <vt:lpstr>Применение в жизни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методы обучения как средство формирования читательской грамотности</dc:title>
  <dc:creator>1</dc:creator>
  <cp:lastModifiedBy>Ольга</cp:lastModifiedBy>
  <cp:revision>118</cp:revision>
  <dcterms:created xsi:type="dcterms:W3CDTF">2023-10-28T07:32:56Z</dcterms:created>
  <dcterms:modified xsi:type="dcterms:W3CDTF">2024-12-23T17:24:02Z</dcterms:modified>
</cp:coreProperties>
</file>