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3" r:id="rId3"/>
    <p:sldId id="264" r:id="rId4"/>
    <p:sldId id="261" r:id="rId5"/>
    <p:sldId id="257" r:id="rId6"/>
    <p:sldId id="258" r:id="rId7"/>
    <p:sldId id="259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/>
              <a:t>«Формирование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естественнонаучной грамотности обучающихся на уроках физики»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4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Естественнонаучная грамотность-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э</a:t>
            </a:r>
            <a:r>
              <a:rPr lang="ru-RU" sz="3200" dirty="0" smtClean="0"/>
              <a:t>то способность человека занимать активную гражданскую позицию по вопросам, связанным с естественными науками и его готовность интересоваться естественнонаучными идеями, использовать естественнонаучные знания, выявлять проблемы.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9749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Три основные компетенции, характеризующие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естественнонаучную грамотность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Объяснение или описание </a:t>
            </a:r>
            <a:r>
              <a:rPr lang="ru-RU" sz="2800" dirty="0" smtClean="0"/>
              <a:t>естественнонаучных явлений </a:t>
            </a:r>
            <a:r>
              <a:rPr lang="ru-RU" sz="2800" dirty="0"/>
              <a:t>на основе имеющихся научных знаний, </a:t>
            </a:r>
            <a:r>
              <a:rPr lang="ru-RU" sz="2800" dirty="0" smtClean="0"/>
              <a:t>а также </a:t>
            </a:r>
            <a:r>
              <a:rPr lang="ru-RU" sz="2800" dirty="0"/>
              <a:t>прогнозирование изменений.</a:t>
            </a:r>
          </a:p>
          <a:p>
            <a:r>
              <a:rPr lang="ru-RU" sz="2800" dirty="0" smtClean="0"/>
              <a:t>Понимание </a:t>
            </a:r>
            <a:r>
              <a:rPr lang="ru-RU" sz="2800" dirty="0"/>
              <a:t>особенностей </a:t>
            </a:r>
            <a:r>
              <a:rPr lang="ru-RU" sz="2800" dirty="0" smtClean="0"/>
              <a:t>естественнонаучного исследования</a:t>
            </a:r>
            <a:r>
              <a:rPr lang="ru-RU" sz="2800" dirty="0"/>
              <a:t>.</a:t>
            </a:r>
          </a:p>
          <a:p>
            <a:r>
              <a:rPr lang="ru-RU" sz="2800" dirty="0" smtClean="0"/>
              <a:t>Интерпретация </a:t>
            </a:r>
            <a:r>
              <a:rPr lang="ru-RU" sz="2800" dirty="0"/>
              <a:t>данных и использование </a:t>
            </a:r>
            <a:r>
              <a:rPr lang="ru-RU" sz="2800" dirty="0" smtClean="0"/>
              <a:t>научных доказательств </a:t>
            </a:r>
            <a:r>
              <a:rPr lang="ru-RU" sz="2800" dirty="0"/>
              <a:t>для получения выводов.</a:t>
            </a:r>
          </a:p>
        </p:txBody>
      </p:sp>
    </p:spTree>
    <p:extLst>
      <p:ext uri="{BB962C8B-B14F-4D97-AF65-F5344CB8AC3E}">
        <p14:creationId xmlns:p14="http://schemas.microsoft.com/office/powerpoint/2010/main" val="30734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 cstate="print"/>
          <a:srcRect l="-1482" t="39281" r="-169" b="-9428"/>
          <a:stretch/>
        </p:blipFill>
        <p:spPr bwMode="auto">
          <a:xfrm>
            <a:off x="847898" y="490451"/>
            <a:ext cx="10432473" cy="55362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92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35930" t="28099" r="18537" b="22039"/>
          <a:stretch/>
        </p:blipFill>
        <p:spPr bwMode="auto">
          <a:xfrm>
            <a:off x="1862051" y="374073"/>
            <a:ext cx="7813963" cy="59519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7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46005"/>
              </p:ext>
            </p:extLst>
          </p:nvPr>
        </p:nvGraphicFramePr>
        <p:xfrm>
          <a:off x="997527" y="307572"/>
          <a:ext cx="9144000" cy="6028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4310">
                  <a:extLst>
                    <a:ext uri="{9D8B030D-6E8A-4147-A177-3AD203B41FA5}">
                      <a16:colId xmlns:a16="http://schemas.microsoft.com/office/drawing/2014/main" val="2405974718"/>
                    </a:ext>
                  </a:extLst>
                </a:gridCol>
                <a:gridCol w="7369690">
                  <a:extLst>
                    <a:ext uri="{9D8B030D-6E8A-4147-A177-3AD203B41FA5}">
                      <a16:colId xmlns:a16="http://schemas.microsoft.com/office/drawing/2014/main" val="4271546348"/>
                    </a:ext>
                  </a:extLst>
                </a:gridCol>
              </a:tblGrid>
              <a:tr h="33649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Глаголы действия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1580276"/>
                  </a:ext>
                </a:extLst>
              </a:tr>
              <a:tr h="1057032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Определите, перечислите, запомните, назовите, напишите, найдите, расположите, укажите, выберите, сымитируйте, определите, выучите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28953"/>
                  </a:ext>
                </a:extLst>
              </a:tr>
              <a:tr h="17773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Объясните, расскажите, обсудите, охарактеризуйте, интерпретируйте, сравните, суммируйте, соотнесите, извлеките, приведите пример, перефразируйте, опишите, сформулируйте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4754208"/>
                  </a:ext>
                </a:extLst>
              </a:tr>
              <a:tr h="28579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Примените, вычислите, измените, выберите, классифицируйте, завершите, продемонстрируйте, обнаружьте, инсценируйте, задействуйте, исследуйте, проведите эксперимент, проиллюстрируйте, интерпретируйте, модифицируйте, оперируйте, потренируйте, соотнесите, спланируйте, покажите, сделайте набросок, решите, используйте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5273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00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275668"/>
              </p:ext>
            </p:extLst>
          </p:nvPr>
        </p:nvGraphicFramePr>
        <p:xfrm>
          <a:off x="1005840" y="307572"/>
          <a:ext cx="9434945" cy="5943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0764">
                  <a:extLst>
                    <a:ext uri="{9D8B030D-6E8A-4147-A177-3AD203B41FA5}">
                      <a16:colId xmlns:a16="http://schemas.microsoft.com/office/drawing/2014/main" val="3272570150"/>
                    </a:ext>
                  </a:extLst>
                </a:gridCol>
                <a:gridCol w="7604181">
                  <a:extLst>
                    <a:ext uri="{9D8B030D-6E8A-4147-A177-3AD203B41FA5}">
                      <a16:colId xmlns:a16="http://schemas.microsoft.com/office/drawing/2014/main" val="379861218"/>
                    </a:ext>
                  </a:extLst>
                </a:gridCol>
              </a:tblGrid>
              <a:tr h="2191813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Проанализируйте, оцените, сгруппируйте, вычислите, классифицируйте, сравните, свяжите, противопоставьте, критикуйте, обсудите, дифференцируйте, различите, разделите, исследуйте, проведите эксперимент, объясните, выведите, упорядочьте, усомнитесь, соотнесите, выберите, разделите, проверьте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47925"/>
                  </a:ext>
                </a:extLst>
              </a:tr>
              <a:tr h="219197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Сгруппируйте, соберите, скомбинируйте, составьте, создайте, разработайте, сформулируйте, обобщите, объедините, придумайте, модифицируйте, организуйте, спланируйте, подготовьте, предложите, перегруппируйте, перепишите, установите, замените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4425965"/>
                  </a:ext>
                </a:extLst>
              </a:tr>
              <a:tr h="155980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заключите, оцените, поддержите, одобрите, аргументируйте, защитите, изложите, измерьте, обсудите, проверьте, обоснуйте, подтвердите, прогнозируйте, рекомендуйте, покритикуйте, сделайте выводы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044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06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>
                <a:cs typeface="Times New Roman" panose="02020603050405020304" pitchFamily="18" charset="0"/>
              </a:rPr>
              <a:t>Опыт. Яйцо в пресной и соленой воде</a:t>
            </a:r>
            <a:endParaRPr lang="ru-RU" sz="2000" dirty="0">
              <a:cs typeface="Times New Roman" panose="02020603050405020304" pitchFamily="18" charset="0"/>
            </a:endParaRPr>
          </a:p>
          <a:p>
            <a:r>
              <a:rPr lang="ru-RU" sz="2000" u="sng" dirty="0">
                <a:cs typeface="Times New Roman" panose="02020603050405020304" pitchFamily="18" charset="0"/>
              </a:rPr>
              <a:t>Материалы и оборудование: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2000" dirty="0">
                <a:cs typeface="Times New Roman" panose="02020603050405020304" pitchFamily="18" charset="0"/>
              </a:rPr>
              <a:t>стакан с пресной водой;</a:t>
            </a:r>
          </a:p>
          <a:p>
            <a:pPr lvl="0"/>
            <a:r>
              <a:rPr lang="ru-RU" sz="2000" dirty="0">
                <a:cs typeface="Times New Roman" panose="02020603050405020304" pitchFamily="18" charset="0"/>
              </a:rPr>
              <a:t>стакан с соленой водой;</a:t>
            </a:r>
          </a:p>
          <a:p>
            <a:pPr lvl="0"/>
            <a:r>
              <a:rPr lang="ru-RU" sz="2000" dirty="0">
                <a:cs typeface="Times New Roman" panose="02020603050405020304" pitchFamily="18" charset="0"/>
              </a:rPr>
              <a:t>2 сырых куриных яйца;</a:t>
            </a:r>
          </a:p>
          <a:p>
            <a:pPr lvl="0"/>
            <a:r>
              <a:rPr lang="ru-RU" sz="2000" dirty="0">
                <a:cs typeface="Times New Roman" panose="02020603050405020304" pitchFamily="18" charset="0"/>
              </a:rPr>
              <a:t>другие материалы (по запросу обучающихся).</a:t>
            </a:r>
          </a:p>
          <a:p>
            <a:r>
              <a:rPr lang="ru-RU" sz="2000" u="sng" dirty="0">
                <a:cs typeface="Times New Roman" panose="02020603050405020304" pitchFamily="18" charset="0"/>
              </a:rPr>
              <a:t>Цель проведения опыта:</a:t>
            </a:r>
            <a:r>
              <a:rPr lang="ru-RU" sz="2000" dirty="0">
                <a:cs typeface="Times New Roman" panose="02020603050405020304" pitchFamily="18" charset="0"/>
              </a:rPr>
              <a:t> установление влияния плотности жидкости на поведение погруженного в неё тела.</a:t>
            </a:r>
          </a:p>
          <a:p>
            <a:r>
              <a:rPr lang="ru-RU" sz="2000" u="sng" dirty="0">
                <a:cs typeface="Times New Roman" panose="02020603050405020304" pitchFamily="18" charset="0"/>
              </a:rPr>
              <a:t>Гипотеза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i="1" dirty="0">
                <a:cs typeface="Times New Roman" panose="02020603050405020304" pitchFamily="18" charset="0"/>
              </a:rPr>
              <a:t>(предлагает </a:t>
            </a:r>
            <a:r>
              <a:rPr lang="ru-RU" sz="2000" i="1" dirty="0" smtClean="0">
                <a:cs typeface="Times New Roman" panose="02020603050405020304" pitchFamily="18" charset="0"/>
              </a:rPr>
              <a:t>ученик): </a:t>
            </a:r>
            <a:r>
              <a:rPr lang="ru-RU" sz="2000" dirty="0">
                <a:cs typeface="Times New Roman" panose="02020603050405020304" pitchFamily="18" charset="0"/>
              </a:rPr>
              <a:t>яйцо будет тонуть в пресной воде, но плавать в соленой, потому что пресная и соленая вода имеют разные плотности. 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1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Опыт. </a:t>
            </a:r>
            <a:r>
              <a:rPr lang="ru-RU" sz="4000" b="1" dirty="0"/>
              <a:t>Изучение явления диффузии.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u="sng" dirty="0"/>
              <a:t>Материалы и оборудование:</a:t>
            </a:r>
            <a:endParaRPr lang="ru-RU" dirty="0"/>
          </a:p>
          <a:p>
            <a:pPr lvl="0"/>
            <a:r>
              <a:rPr lang="ru-RU" dirty="0"/>
              <a:t>Стакан  №1 с холодной водой, стакан №2 с теплой водой;</a:t>
            </a:r>
          </a:p>
          <a:p>
            <a:pPr lvl="0"/>
            <a:r>
              <a:rPr lang="ru-RU" dirty="0"/>
              <a:t>Кристаллики марганцовки;</a:t>
            </a:r>
          </a:p>
          <a:p>
            <a:pPr lvl="0"/>
            <a:r>
              <a:rPr lang="ru-RU" dirty="0"/>
              <a:t>секундомер, флакон с духами, измерительная рулетка;</a:t>
            </a:r>
          </a:p>
          <a:p>
            <a:pPr lvl="0"/>
            <a:r>
              <a:rPr lang="ru-RU" dirty="0"/>
              <a:t>салфетки;</a:t>
            </a:r>
          </a:p>
          <a:p>
            <a:pPr lvl="0"/>
            <a:r>
              <a:rPr lang="ru-RU" dirty="0"/>
              <a:t>другие материалы (по запросу обучающихся).</a:t>
            </a:r>
          </a:p>
          <a:p>
            <a:r>
              <a:rPr lang="ru-RU" u="sng" dirty="0"/>
              <a:t>Цель проведения опыта:</a:t>
            </a:r>
            <a:r>
              <a:rPr lang="ru-RU" dirty="0"/>
              <a:t> выяснить условия, влияющие на скорость протекания диффузии.</a:t>
            </a:r>
            <a:endParaRPr lang="ru-RU" dirty="0"/>
          </a:p>
          <a:p>
            <a:r>
              <a:rPr lang="ru-RU" u="sng" dirty="0"/>
              <a:t>Правила техники безопасности: </a:t>
            </a:r>
            <a:endParaRPr lang="ru-RU" dirty="0"/>
          </a:p>
          <a:p>
            <a:pPr lvl="0"/>
            <a:r>
              <a:rPr lang="ru-RU" dirty="0"/>
              <a:t>на рабочем столе не должно быть ничего </a:t>
            </a:r>
            <a:r>
              <a:rPr lang="ru-RU" dirty="0" smtClean="0"/>
              <a:t>лишнего;</a:t>
            </a:r>
            <a:r>
              <a:rPr lang="ru-RU" dirty="0"/>
              <a:t>  </a:t>
            </a:r>
          </a:p>
          <a:p>
            <a:pPr lvl="0"/>
            <a:r>
              <a:rPr lang="ru-RU" dirty="0"/>
              <a:t>так как в опыте используется марганцовка, то необходимо использовать перчатки;</a:t>
            </a:r>
          </a:p>
          <a:p>
            <a:pPr lvl="0"/>
            <a:r>
              <a:rPr lang="ru-RU" dirty="0"/>
              <a:t>По окончании проведения опыта необходимо убрать рабочее место. </a:t>
            </a:r>
          </a:p>
          <a:p>
            <a:r>
              <a:rPr lang="ru-RU" u="sng" dirty="0"/>
              <a:t>Гипотеза: </a:t>
            </a:r>
            <a:r>
              <a:rPr lang="ru-RU" i="1" dirty="0"/>
              <a:t>учащиеся сами предлагают</a:t>
            </a:r>
            <a:r>
              <a:rPr lang="ru-RU" dirty="0"/>
              <a:t> (</a:t>
            </a:r>
            <a:r>
              <a:rPr lang="ru-RU" i="1" dirty="0" err="1"/>
              <a:t>например,что</a:t>
            </a:r>
            <a:r>
              <a:rPr lang="ru-RU" i="1" dirty="0"/>
              <a:t> в одном из стаканов диффузия будет протекать быстрее</a:t>
            </a:r>
            <a:r>
              <a:rPr lang="ru-RU" dirty="0"/>
              <a:t>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289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773</TotalTime>
  <Words>435</Words>
  <Application>Microsoft Office PowerPoint</Application>
  <PresentationFormat>Широкоэкранный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Garamond</vt:lpstr>
      <vt:lpstr>Times New Roman</vt:lpstr>
      <vt:lpstr>Савон</vt:lpstr>
      <vt:lpstr>«Формирование  естественнонаучной грамотности обучающихся на уроках физики» </vt:lpstr>
      <vt:lpstr>Естественнонаучная грамотность-</vt:lpstr>
      <vt:lpstr>Три основные компетенции, характеризующие естественнонаучную грамотность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Опыт. Изучение явления диффузии.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 естественнонаучной грамотности обучающихся на уроках физики»</dc:title>
  <dc:creator>user</dc:creator>
  <cp:lastModifiedBy>user</cp:lastModifiedBy>
  <cp:revision>8</cp:revision>
  <dcterms:created xsi:type="dcterms:W3CDTF">2024-12-17T11:25:46Z</dcterms:created>
  <dcterms:modified xsi:type="dcterms:W3CDTF">2024-12-23T11:39:51Z</dcterms:modified>
</cp:coreProperties>
</file>