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7" r:id="rId3"/>
    <p:sldId id="269" r:id="rId4"/>
    <p:sldId id="276" r:id="rId5"/>
    <p:sldId id="277" r:id="rId6"/>
    <p:sldId id="278" r:id="rId7"/>
    <p:sldId id="273" r:id="rId8"/>
    <p:sldId id="256" r:id="rId9"/>
    <p:sldId id="279" r:id="rId10"/>
    <p:sldId id="280" r:id="rId11"/>
    <p:sldId id="275" r:id="rId12"/>
    <p:sldId id="282" r:id="rId13"/>
    <p:sldId id="283" r:id="rId14"/>
    <p:sldId id="281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C24D"/>
    <a:srgbClr val="A6D0E0"/>
    <a:srgbClr val="4AA0C1"/>
    <a:srgbClr val="4AA0B3"/>
    <a:srgbClr val="6AAAB3"/>
    <a:srgbClr val="30B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0" autoAdjust="0"/>
    <p:restoredTop sz="94660"/>
  </p:normalViewPr>
  <p:slideViewPr>
    <p:cSldViewPr>
      <p:cViewPr varScale="1">
        <p:scale>
          <a:sx n="92" d="100"/>
          <a:sy n="92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09716"/>
            <a:ext cx="6408712" cy="41122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1426" y="1772816"/>
            <a:ext cx="3168353" cy="10090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565844"/>
            <a:ext cx="3024336" cy="1535636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5-7 класс</a:t>
            </a:r>
            <a:endParaRPr lang="ru-RU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36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691680" y="6270"/>
            <a:ext cx="55790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72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7728"/>
            <a:ext cx="9144000" cy="6878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124744"/>
            <a:ext cx="64087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Виды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страхования: 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личное страхование: ОМС, ДМС (жизни, от потери кормильца, работы)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имущественное страхование; 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страхование ответственности; 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Страхователь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? Страховщик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 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? Страховая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33378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7728"/>
            <a:ext cx="9144000" cy="68784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83568" y="3352197"/>
            <a:ext cx="4189863" cy="35058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9867" y="476672"/>
            <a:ext cx="66247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КЕЙСАМИ: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-й кейс - Личное страхование; (приложение 2)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-й кейс – Страхование имущества; (приложение 1)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-й кейс – Страхование ответственности; (Приложение 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группе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1.Определить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страхования; 2.Страховой случай; 3.Предложите ваш вариант защиты от рисков.</a:t>
            </a:r>
          </a:p>
          <a:p>
            <a:pPr>
              <a:lnSpc>
                <a:spcPct val="20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8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7728"/>
            <a:ext cx="9144000" cy="6878472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2432659"/>
              </p:ext>
            </p:extLst>
          </p:nvPr>
        </p:nvGraphicFramePr>
        <p:xfrm>
          <a:off x="539552" y="1052736"/>
          <a:ext cx="7056784" cy="4626864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8481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086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49705">
                <a:tc>
                  <a:txBody>
                    <a:bodyPr/>
                    <a:lstStyle/>
                    <a:p>
                      <a:pPr marL="21590" marR="1797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жизненной ситуации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1797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страхования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1700">
                <a:tc>
                  <a:txBody>
                    <a:bodyPr/>
                    <a:lstStyle/>
                    <a:p>
                      <a:pPr marL="21590" marR="1797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17970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81075" algn="l"/>
                        </a:tabLs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Страхование от несчастного случая и болезни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1700">
                <a:tc>
                  <a:txBody>
                    <a:bodyPr/>
                    <a:lstStyle/>
                    <a:p>
                      <a:pPr marL="21590" marR="1797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17970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Добровольное медицинское страхование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1700">
                <a:tc>
                  <a:txBody>
                    <a:bodyPr/>
                    <a:lstStyle/>
                    <a:p>
                      <a:pPr marL="21590" marR="1797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17970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" algn="l"/>
                        </a:tabLs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Страхование имущества физических лиц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1700">
                <a:tc>
                  <a:txBody>
                    <a:bodyPr/>
                    <a:lstStyle/>
                    <a:p>
                      <a:pPr marL="21590" marR="1797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1797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Страхование наземного транспорта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2937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rgbClr val="EFC2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75656" y="5301208"/>
            <a:ext cx="6624736" cy="134076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ТОРОПИСЬ!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собираешься что-то страховать!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СОВЕТЫ!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15616" y="116632"/>
            <a:ext cx="6768752" cy="5076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7008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7728"/>
            <a:ext cx="9144000" cy="6878472"/>
          </a:xfrm>
          <a:prstGeom prst="rect">
            <a:avLst/>
          </a:prstGeom>
        </p:spPr>
      </p:pic>
      <p:pic>
        <p:nvPicPr>
          <p:cNvPr id="6" name="Содержимое 4" descr="физминутка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8410" y="1008810"/>
            <a:ext cx="7807179" cy="478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80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847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49180" y="3016257"/>
            <a:ext cx="4320480" cy="3862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99592" y="764704"/>
            <a:ext cx="59046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КВИЗ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раунд «Точно в цель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необходимо будет ответить на 5 вопросов открытого типа за 4 минуты. Ответы необходимо записать на бланках ответов. Не забудьте их подписать!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99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8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9592" y="764704"/>
            <a:ext cx="590465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КВИЗ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раунд «Точно в цель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Особый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финансовых услуг, благодаря которым возможно защитить себя, своё имущество и интересы от различных случайно происходящих событий, которые зачастую приводят к серьезным материальным потерям?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Где можно оформить страховку?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Что застраховал гитарист Кит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Ричардс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4.Что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ОМС (расшифровка)?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5.Перечислите виды страхования?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2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847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49180" y="3016257"/>
            <a:ext cx="4320480" cy="3862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99592" y="764704"/>
            <a:ext cx="590465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раунд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«Лучше один раз увидеть, чем 100 раз услышать»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необходимо будет по картинке определить о страховании чего идет речь. У вас будет 1 минута на каждое задание. Всего 3 задания. Не забывайте записывать ответ.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847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281813"/>
            <a:ext cx="4876800" cy="3252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87000" y="738282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1258805"/>
            <a:ext cx="5166320" cy="3067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3573016"/>
            <a:ext cx="504056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978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260648"/>
            <a:ext cx="78488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представление о финансовом инструменте – страхование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сохранять мотивацию к учебной деятельности; проявляют интерес к  учебному материалу; выражают положительное отношение к процессу познания; адекватно понимают причины успешности/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учебной деятельности</a:t>
            </a: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такое страхование и для чего оно необходимо; описывать виды страхования; приводить примеры добровольного страхования и указывать примерную стоимость страховки; высчитывать долю годовых страховочных выплат в семейном бюджете; устанавливать и понимать причинно-следственные связи между особыми жизненными ситуациями и изменением благосостояния семьи; оценивать финансовые преимущества использования страхования для сокращения финансовых потерь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прогнозируют результаты уровня усвоения изучаемого материала; принимают и сохраняют учебную задачу.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выявляют особенности и признаки объектов; приводят примеры в качестве доказательства выдвигаемых положений.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взаимодействуют в ходе совместной работы, ведут диалог, участвуют в дискуссии;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принимают другое мнение и позицию, допускают существование различных точек зрения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25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8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7000" y="738282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3933056"/>
            <a:ext cx="3492420" cy="2329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414" y="1628800"/>
            <a:ext cx="3640728" cy="2428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9228" y="1995710"/>
            <a:ext cx="4330576" cy="2887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6779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8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7000" y="738282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№3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53" y="3645024"/>
            <a:ext cx="3587891" cy="2690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1842" y="3439236"/>
            <a:ext cx="3739228" cy="2492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269594"/>
            <a:ext cx="4986924" cy="2888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8779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847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49180" y="3016257"/>
            <a:ext cx="4320480" cy="3862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99592" y="764704"/>
            <a:ext cx="59046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раунд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«Деньги любят счет»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необходимо будет по картинке определить о страховании чего идет речь. У вас будет 1 минута на каждое задание. Всего 3 задания. Не забывайте записывать ответ.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49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8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1296" y="48165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раунд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«Деньги любят счет»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6747479"/>
              </p:ext>
            </p:extLst>
          </p:nvPr>
        </p:nvGraphicFramePr>
        <p:xfrm>
          <a:off x="611560" y="2386867"/>
          <a:ext cx="6696744" cy="398394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93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36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48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7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204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02168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Базовая стоимость программы 500 рублей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194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Дополнительные опции (прибавляется к цене базовой стоимости)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8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Возраст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От 1 года до 17 лет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+ 100 рублей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От 18 лет до 65 лет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+ 0 рублей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82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Вид спорта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 С Низким уровнем травматизма </a:t>
                      </a:r>
                      <a:r>
                        <a:rPr lang="ru-RU" sz="1800" dirty="0" smtClean="0">
                          <a:effectLst/>
                        </a:rPr>
                        <a:t> + </a:t>
                      </a:r>
                      <a:r>
                        <a:rPr lang="ru-RU" sz="1800" dirty="0">
                          <a:effectLst/>
                        </a:rPr>
                        <a:t>0 рублей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 Со средним уровнем травматизма </a:t>
                      </a:r>
                      <a:r>
                        <a:rPr lang="ru-RU" sz="1800" dirty="0" smtClean="0">
                          <a:effectLst/>
                        </a:rPr>
                        <a:t> + </a:t>
                      </a:r>
                      <a:r>
                        <a:rPr lang="ru-RU" sz="1800" dirty="0">
                          <a:effectLst/>
                        </a:rPr>
                        <a:t>200 рублей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 С высоким уровнем травматизма </a:t>
                      </a:r>
                      <a:r>
                        <a:rPr lang="ru-RU" sz="1800" dirty="0" smtClean="0">
                          <a:effectLst/>
                        </a:rPr>
                        <a:t>+ </a:t>
                      </a:r>
                      <a:r>
                        <a:rPr lang="ru-RU" sz="1800" dirty="0">
                          <a:effectLst/>
                        </a:rPr>
                        <a:t>500 рублей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862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Страховая сумма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 100 000 рублей </a:t>
                      </a: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+ </a:t>
                      </a:r>
                      <a:r>
                        <a:rPr lang="ru-RU" sz="1800" dirty="0">
                          <a:effectLst/>
                        </a:rPr>
                        <a:t>0 рублей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 100 000 до 400 000 </a:t>
                      </a:r>
                      <a:r>
                        <a:rPr lang="ru-RU" sz="1800" dirty="0" smtClean="0">
                          <a:effectLst/>
                        </a:rPr>
                        <a:t>руб.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+ 250 рублей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 400 000 до 650 000 рублей + 400 рублей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42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Зона покрытия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 пределах России </a:t>
                      </a: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+ </a:t>
                      </a:r>
                      <a:r>
                        <a:rPr lang="ru-RU" sz="1800" dirty="0">
                          <a:effectLst/>
                        </a:rPr>
                        <a:t>0 рублей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Россия и выезд за рубеж + 300 рублей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21296" y="1063429"/>
            <a:ext cx="696307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СТРАХОВКА ДЛЯ СПОРТСМЕНА -  Рассчитать сколько будет стоить страховка для Дмитрия 13 лет, баскетболист, его вид спорта относится к группе со средним уровнем травматизма. Он часто выезжает на соревнования в другие города и за границу. Страховая сумма 500 000 рублей.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98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8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9592" y="764704"/>
            <a:ext cx="590465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Ключи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Раунд 1.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трахование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офисе страховой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фирмы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Левую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руку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страхования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имущественное, страхование ответственности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Раунд 2.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страхование жизни и здоровья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страхование в путешествии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страхование имущества 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Раунд 3.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1500 рублей.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1218" y="4239277"/>
            <a:ext cx="4113030" cy="26391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265566">
            <a:off x="3121378" y="522920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МОЛОДЕЦ!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7728"/>
            <a:ext cx="9144000" cy="68784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83568" y="3352197"/>
            <a:ext cx="4189863" cy="35058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9867" y="476672"/>
            <a:ext cx="66247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 фразу: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сегодня на уроке я узнал, что…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 меня получилось….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-я научился…..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-мне было трудно…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я запомнил, что ….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я извлеку урок и …</a:t>
            </a:r>
          </a:p>
        </p:txBody>
      </p:sp>
    </p:spTree>
    <p:extLst>
      <p:ext uri="{BB962C8B-B14F-4D97-AF65-F5344CB8AC3E}">
        <p14:creationId xmlns:p14="http://schemas.microsoft.com/office/powerpoint/2010/main" xmlns="" val="27975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rgbClr val="EFC2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980728"/>
            <a:ext cx="2880320" cy="3384376"/>
          </a:xfrm>
        </p:spPr>
        <p:txBody>
          <a:bodyPr>
            <a:noAutofit/>
          </a:bodyPr>
          <a:lstStyle/>
          <a:p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  <a:b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4» составить </a:t>
            </a:r>
            <a:r>
              <a:rPr lang="ru-RU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теме занятия (раздаёт памятку по составлению </a:t>
            </a:r>
            <a:r>
              <a:rPr lang="ru-RU" sz="1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«5»совместно с родителями обсудить вопрос о возможности страхования и составить памятку «Почему важно страхование?»</a:t>
            </a:r>
          </a:p>
        </p:txBody>
      </p:sp>
      <p:pic>
        <p:nvPicPr>
          <p:cNvPr id="5" name="Рисунок 4" descr="конец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528" y="476672"/>
            <a:ext cx="5486400" cy="4114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725144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работу на уроке!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68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620688"/>
            <a:ext cx="8457654" cy="542699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99" y="0"/>
            <a:ext cx="1226733" cy="12843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6096" y="5918916"/>
            <a:ext cx="34560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Мальцева Наталья Алексеевна,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 и обществознания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Промышленновская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 №56»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2114" y="270892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Доброе утро!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6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39688"/>
            <a:ext cx="5309565" cy="1261120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Журчат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ручьи, промокли ноги,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платить …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 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6016" y="887429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971599" y="1695646"/>
            <a:ext cx="6295771" cy="1392915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Дела у нас пойдут на лад:</a:t>
            </a:r>
          </a:p>
          <a:p>
            <a:pPr marL="82296" indent="0">
              <a:spcBef>
                <a:spcPts val="0"/>
              </a:spcBef>
              <a:buFont typeface="Wingdings 2"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в лучший банк внесли свой …  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3884" y="2130493"/>
            <a:ext cx="1964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2853346"/>
            <a:ext cx="6444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Как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нет без мамы,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Сбыта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(продажи) нету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…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7647" y="3232922"/>
            <a:ext cx="2767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РЕКЛАМЫ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4073463"/>
            <a:ext cx="4644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Люди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ходят на базар: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дешевле весь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2845" y="4498256"/>
            <a:ext cx="2767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6163" y="5373216"/>
            <a:ext cx="4177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врачу, и акробату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Выдают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…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6869" y="5784445"/>
            <a:ext cx="2767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ЗАРПЛАТУ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Ромб 16"/>
          <p:cNvSpPr/>
          <p:nvPr/>
        </p:nvSpPr>
        <p:spPr>
          <a:xfrm>
            <a:off x="1166458" y="599397"/>
            <a:ext cx="288032" cy="288032"/>
          </a:xfrm>
          <a:prstGeom prst="diamond">
            <a:avLst/>
          </a:prstGeom>
          <a:solidFill>
            <a:srgbClr val="EFC24D"/>
          </a:solidFill>
          <a:ln>
            <a:solidFill>
              <a:srgbClr val="EFC2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омб 17"/>
          <p:cNvSpPr/>
          <p:nvPr/>
        </p:nvSpPr>
        <p:spPr>
          <a:xfrm>
            <a:off x="1166458" y="1844824"/>
            <a:ext cx="288032" cy="288032"/>
          </a:xfrm>
          <a:prstGeom prst="diamond">
            <a:avLst/>
          </a:prstGeom>
          <a:solidFill>
            <a:srgbClr val="EFC24D"/>
          </a:solidFill>
          <a:ln>
            <a:solidFill>
              <a:srgbClr val="EFC2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омб 18"/>
          <p:cNvSpPr/>
          <p:nvPr/>
        </p:nvSpPr>
        <p:spPr>
          <a:xfrm>
            <a:off x="1166458" y="5593015"/>
            <a:ext cx="288032" cy="288032"/>
          </a:xfrm>
          <a:prstGeom prst="diamond">
            <a:avLst/>
          </a:prstGeom>
          <a:solidFill>
            <a:srgbClr val="EFC24D"/>
          </a:solidFill>
          <a:ln>
            <a:solidFill>
              <a:srgbClr val="EFC2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омб 19"/>
          <p:cNvSpPr/>
          <p:nvPr/>
        </p:nvSpPr>
        <p:spPr>
          <a:xfrm>
            <a:off x="1166458" y="4073463"/>
            <a:ext cx="288032" cy="288032"/>
          </a:xfrm>
          <a:prstGeom prst="diamond">
            <a:avLst/>
          </a:prstGeom>
          <a:solidFill>
            <a:srgbClr val="EFC24D"/>
          </a:solidFill>
          <a:ln>
            <a:solidFill>
              <a:srgbClr val="EFC2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/>
          <p:cNvSpPr/>
          <p:nvPr/>
        </p:nvSpPr>
        <p:spPr>
          <a:xfrm>
            <a:off x="1166458" y="2944545"/>
            <a:ext cx="288032" cy="288032"/>
          </a:xfrm>
          <a:prstGeom prst="diamond">
            <a:avLst/>
          </a:prstGeom>
          <a:solidFill>
            <a:srgbClr val="EFC24D"/>
          </a:solidFill>
          <a:ln>
            <a:solidFill>
              <a:srgbClr val="EFC2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18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011" y="347905"/>
            <a:ext cx="8682095" cy="5571011"/>
          </a:xfrm>
        </p:spPr>
      </p:pic>
      <p:sp>
        <p:nvSpPr>
          <p:cNvPr id="9" name="TextBox 8"/>
          <p:cNvSpPr txBox="1"/>
          <p:nvPr/>
        </p:nvSpPr>
        <p:spPr>
          <a:xfrm>
            <a:off x="1691680" y="270892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???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40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011" y="347905"/>
            <a:ext cx="8682095" cy="5571011"/>
          </a:xfrm>
        </p:spPr>
      </p:pic>
      <p:sp>
        <p:nvSpPr>
          <p:cNvPr id="2" name="TextBox 1"/>
          <p:cNvSpPr txBox="1"/>
          <p:nvPr/>
        </p:nvSpPr>
        <p:spPr>
          <a:xfrm>
            <a:off x="1521155" y="167446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урока: СТРАХОВАНИЕ</a:t>
            </a:r>
          </a:p>
          <a:p>
            <a:endParaRPr lang="ru-RU" sz="20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План: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Что такое страхование.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Какие виды страховки бывают?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Что такое полис ОМС?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Чем отличается добровольное страхование от обязательного?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6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45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45929" y="404664"/>
            <a:ext cx="7776510" cy="59046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49908" y="2079719"/>
            <a:ext cx="4968552" cy="2554545"/>
          </a:xfrm>
          <a:prstGeom prst="rect">
            <a:avLst/>
          </a:prstGeom>
          <a:solidFill>
            <a:srgbClr val="EFC24D"/>
          </a:solidFill>
          <a:ln>
            <a:solidFill>
              <a:srgbClr val="EFC24D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особый вид финансовых услуг, благодаря которым возможно защитить себя, своё имущество и интересы от различных случайно происходящих событий, которые зачастую приводят к серьезным материальным потерям.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822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9512" y="0"/>
            <a:ext cx="8424936" cy="685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450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75655" y="0"/>
            <a:ext cx="62862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0352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878</Words>
  <Application>Microsoft Office PowerPoint</Application>
  <PresentationFormat>Экран (4:3)</PresentationFormat>
  <Paragraphs>142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Страхование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  Домашнее задание: «4» составить синквейн по теме занятия (раздаёт памятку по составлению синквейна  «5»совместно с родителями обсудить вопрос о возможности страхования и составить памятку «Почему важно страхование?»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user</cp:lastModifiedBy>
  <cp:revision>25</cp:revision>
  <dcterms:created xsi:type="dcterms:W3CDTF">2022-03-20T11:59:14Z</dcterms:created>
  <dcterms:modified xsi:type="dcterms:W3CDTF">2024-12-24T12:07:24Z</dcterms:modified>
</cp:coreProperties>
</file>